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71" r:id="rId4"/>
    <p:sldId id="282" r:id="rId5"/>
    <p:sldId id="272" r:id="rId6"/>
    <p:sldId id="273" r:id="rId7"/>
    <p:sldId id="275" r:id="rId8"/>
    <p:sldId id="274" r:id="rId9"/>
    <p:sldId id="277" r:id="rId10"/>
    <p:sldId id="278" r:id="rId11"/>
    <p:sldId id="279" r:id="rId12"/>
    <p:sldId id="283" r:id="rId13"/>
    <p:sldId id="276" r:id="rId14"/>
    <p:sldId id="284" r:id="rId15"/>
    <p:sldId id="292" r:id="rId16"/>
    <p:sldId id="286" r:id="rId17"/>
    <p:sldId id="285" r:id="rId18"/>
    <p:sldId id="288" r:id="rId19"/>
    <p:sldId id="287" r:id="rId20"/>
    <p:sldId id="258" r:id="rId21"/>
    <p:sldId id="257" r:id="rId22"/>
    <p:sldId id="291" r:id="rId23"/>
    <p:sldId id="289" r:id="rId24"/>
    <p:sldId id="290" r:id="rId2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6" autoAdjust="0"/>
    <p:restoredTop sz="94660"/>
  </p:normalViewPr>
  <p:slideViewPr>
    <p:cSldViewPr snapToGrid="0">
      <p:cViewPr>
        <p:scale>
          <a:sx n="50" d="100"/>
          <a:sy n="50" d="100"/>
        </p:scale>
        <p:origin x="-1618" y="-82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7AA33A49-6841-47A0-BB05-66389011B4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="" xmlns:a16="http://schemas.microsoft.com/office/drawing/2014/main" id="{253F9D7D-13AB-4C3B-BE17-8D27284A71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B7E74EBA-40D6-48CF-A14A-AC7B7BB84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08B0D-669A-4B82-B734-58C1950ED866}" type="datetimeFigureOut">
              <a:rPr lang="zh-TW" altLang="en-US" smtClean="0"/>
              <a:t>2020/6/23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E703BA08-034C-4AB9-B5D3-03BF99CE0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AC35C063-4690-4BB0-895A-88F15F7DF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996D6-0843-4F13-97B7-F4584FCFD3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1946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01356AC0-C668-40FB-A57F-00E10BDBA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="" xmlns:a16="http://schemas.microsoft.com/office/drawing/2014/main" id="{55E59612-AAF9-4A6D-93DD-5A4E06F784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FEB10128-4D3A-4FCD-BBD4-4424A40A0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08B0D-669A-4B82-B734-58C1950ED866}" type="datetimeFigureOut">
              <a:rPr lang="zh-TW" altLang="en-US" smtClean="0"/>
              <a:t>2020/6/23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3DEC6E78-749D-4BA2-8C33-77DE05674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18ED8C91-CC82-4B2A-9E8C-95C0ECE7F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996D6-0843-4F13-97B7-F4584FCFD3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7969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="" xmlns:a16="http://schemas.microsoft.com/office/drawing/2014/main" id="{CFBECECF-B676-4421-A94D-8C484A6523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="" xmlns:a16="http://schemas.microsoft.com/office/drawing/2014/main" id="{C41C7F66-9F38-46E2-B965-297A07D559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549AF370-F5DA-4E37-8F79-418C31367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08B0D-669A-4B82-B734-58C1950ED866}" type="datetimeFigureOut">
              <a:rPr lang="zh-TW" altLang="en-US" smtClean="0"/>
              <a:t>2020/6/23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46BDC17E-8293-4B78-962B-1A71967F5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ED60AE0B-B8B6-4CFF-8BFF-0DC7BC369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996D6-0843-4F13-97B7-F4584FCFD3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4105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9C92D04F-60D8-4C6C-9F71-069A5E956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A427188C-BC8C-4619-869C-DBF8C1BFA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DD8BA160-F87F-4946-871D-CBA78CF58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08B0D-669A-4B82-B734-58C1950ED866}" type="datetimeFigureOut">
              <a:rPr lang="zh-TW" altLang="en-US" smtClean="0"/>
              <a:t>2020/6/23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1873BC9C-FD08-4242-B64C-C6148ACF7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A8BBA993-B88E-44BC-8C4B-201E2479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996D6-0843-4F13-97B7-F4584FCFD3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3623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B2B96A35-7519-49A6-8B95-123A83B60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30406EC5-F441-4506-89AA-90C2696531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79FC0E82-022B-45E3-A5DD-79B5FA586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08B0D-669A-4B82-B734-58C1950ED866}" type="datetimeFigureOut">
              <a:rPr lang="zh-TW" altLang="en-US" smtClean="0"/>
              <a:t>2020/6/23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089D02BB-611A-400A-8F3A-8D78F0041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07E40B29-C70C-4CF0-8A48-03F8DB986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996D6-0843-4F13-97B7-F4584FCFD3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9258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F51B9F9D-8FF2-45E0-A73E-AD90BAAD0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E4A3841A-5997-406A-8CA5-CC846F3F79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="" xmlns:a16="http://schemas.microsoft.com/office/drawing/2014/main" id="{2433C91A-7BDC-41F1-9C75-B6A8FC3715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B9CB640C-AD57-4B9A-A981-5139B75CF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08B0D-669A-4B82-B734-58C1950ED866}" type="datetimeFigureOut">
              <a:rPr lang="zh-TW" altLang="en-US" smtClean="0"/>
              <a:t>2020/6/23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F96DEB0E-0291-4708-B990-BEFA03045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8A07B994-8809-48FD-AEAE-13A21FA9E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996D6-0843-4F13-97B7-F4584FCFD3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255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59F4942D-896A-488E-9C91-8558F2BE4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97C267D7-0A1D-4807-8673-5C633DD39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="" xmlns:a16="http://schemas.microsoft.com/office/drawing/2014/main" id="{141252ED-C93C-4B2C-BEDF-834482D49D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="" xmlns:a16="http://schemas.microsoft.com/office/drawing/2014/main" id="{0D1BA083-2CE1-46BF-AD51-35FEB41A36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="" xmlns:a16="http://schemas.microsoft.com/office/drawing/2014/main" id="{43AC0EC2-75A0-4C42-982A-B7865608CD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="" xmlns:a16="http://schemas.microsoft.com/office/drawing/2014/main" id="{4AB054DE-FCED-49C4-BFE1-0630B8C6A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08B0D-669A-4B82-B734-58C1950ED866}" type="datetimeFigureOut">
              <a:rPr lang="zh-TW" altLang="en-US" smtClean="0"/>
              <a:t>2020/6/23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="" xmlns:a16="http://schemas.microsoft.com/office/drawing/2014/main" id="{4DB47166-F3A9-434B-B4E1-288363B77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="" xmlns:a16="http://schemas.microsoft.com/office/drawing/2014/main" id="{EC331C19-2312-4342-B64F-7345E8027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996D6-0843-4F13-97B7-F4584FCFD3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2920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4F330804-9210-4E64-8688-2F0E04757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="" xmlns:a16="http://schemas.microsoft.com/office/drawing/2014/main" id="{4F44E7EB-A874-417E-8D98-0C3C7557A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08B0D-669A-4B82-B734-58C1950ED866}" type="datetimeFigureOut">
              <a:rPr lang="zh-TW" altLang="en-US" smtClean="0"/>
              <a:t>2020/6/23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="" xmlns:a16="http://schemas.microsoft.com/office/drawing/2014/main" id="{10B58C9F-A712-47EE-8662-888B7DA61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="" xmlns:a16="http://schemas.microsoft.com/office/drawing/2014/main" id="{3CBA87CA-CD58-4FAE-BCDA-6750077D4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996D6-0843-4F13-97B7-F4584FCFD3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3576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="" xmlns:a16="http://schemas.microsoft.com/office/drawing/2014/main" id="{F1918349-DD97-4C34-B378-A1B12238E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08B0D-669A-4B82-B734-58C1950ED866}" type="datetimeFigureOut">
              <a:rPr lang="zh-TW" altLang="en-US" smtClean="0"/>
              <a:t>2020/6/23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="" xmlns:a16="http://schemas.microsoft.com/office/drawing/2014/main" id="{F3F53016-9223-4AB7-A7F8-F9C912FE7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7F49D4B3-887A-4439-99F0-02BE8FC90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996D6-0843-4F13-97B7-F4584FCFD3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4851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28C262A9-CB89-47B3-9B04-44F71CA43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7D10CB4C-522E-43D2-84F3-5993906B2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="" xmlns:a16="http://schemas.microsoft.com/office/drawing/2014/main" id="{24C0DAAD-9B59-4C86-809D-2C480A768A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5E632663-E550-412A-918E-690E12AE7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08B0D-669A-4B82-B734-58C1950ED866}" type="datetimeFigureOut">
              <a:rPr lang="zh-TW" altLang="en-US" smtClean="0"/>
              <a:t>2020/6/23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991EFFB3-3AED-422E-8568-448593031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94303514-37A3-4E53-8A4F-88C36DB45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996D6-0843-4F13-97B7-F4584FCFD3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5565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7518373A-27A3-40C0-9C6B-3A57555D5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="" xmlns:a16="http://schemas.microsoft.com/office/drawing/2014/main" id="{7EDC81F5-6C2F-4E61-90DB-13393DDFD4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="" xmlns:a16="http://schemas.microsoft.com/office/drawing/2014/main" id="{C5ED2F88-28FF-4FD6-A4F6-FAFB997E46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84D00B87-489D-41CE-A261-208EDF6EE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08B0D-669A-4B82-B734-58C1950ED866}" type="datetimeFigureOut">
              <a:rPr lang="zh-TW" altLang="en-US" smtClean="0"/>
              <a:t>2020/6/23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E8F99CA6-252E-4A2C-A343-3C87D152D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0FD51B0A-BFA0-469B-9607-8A8A72DE9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996D6-0843-4F13-97B7-F4584FCFD3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3436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="" xmlns:a16="http://schemas.microsoft.com/office/drawing/2014/main" id="{94971728-98F8-41BA-803E-D135AFC67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FE551B30-08A7-4FF8-9937-F7E519009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B65625AA-78E2-4BCE-AA68-3F87027F1E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08B0D-669A-4B82-B734-58C1950ED866}" type="datetimeFigureOut">
              <a:rPr lang="zh-TW" altLang="en-US" smtClean="0"/>
              <a:t>2020/6/23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634D8D68-B4A5-43AB-9F27-D1F94DBA3A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DE9C616A-13B5-4039-9E47-D69950F7A3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996D6-0843-4F13-97B7-F4584FCFD3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5965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77801"/>
            <a:ext cx="11997266" cy="703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94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5972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940" y="171767"/>
            <a:ext cx="4878615" cy="650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53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5972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080" y="86295"/>
            <a:ext cx="7162800" cy="661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6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4968240"/>
            <a:ext cx="10515600" cy="1219200"/>
          </a:xfrm>
        </p:spPr>
        <p:txBody>
          <a:bodyPr>
            <a:noAutofit/>
          </a:bodyPr>
          <a:lstStyle/>
          <a:p>
            <a:r>
              <a:rPr lang="zh-TW" altLang="en-US" sz="3200" dirty="0"/>
              <a:t>若列入公共建築物，因為公共建築物除了公共出入以外，還有部份是公眾避難的場地考量，會有建材與消防、防震等要求與簽證。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9219" name="Picture 3" descr="C:\Users\USER\Desktop\5973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96240"/>
            <a:ext cx="9662160" cy="438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40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098" name="Picture 2" descr="C:\Users\USER\Desktop\5972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7160"/>
            <a:ext cx="7711440" cy="672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48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5972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20" y="259080"/>
            <a:ext cx="7345679" cy="621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391160"/>
            <a:ext cx="7950200" cy="604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10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5973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080" y="441960"/>
            <a:ext cx="9311639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20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5973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4840"/>
            <a:ext cx="10298112" cy="576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88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5972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143" y="731520"/>
            <a:ext cx="4409165" cy="587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09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5973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19" y="152400"/>
            <a:ext cx="9525001" cy="623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04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CCBD154A-AE5B-43E4-93F7-A252CFE29B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="" xmlns:a16="http://schemas.microsoft.com/office/drawing/2014/main" id="{16FDEAAF-FE87-42B2-BFB1-38FD3E0665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C:\Users\USER\Desktop\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633" y="566736"/>
            <a:ext cx="7950200" cy="604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29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598FFD77-2D66-4CB8-A5F0-894893781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 descr="C:\Users\USER\Downloads\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995" y="-177800"/>
            <a:ext cx="9378951" cy="703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9E83BB88-789F-475D-8307-A6C514B3D2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861" y="0"/>
            <a:ext cx="82453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7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            〈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黑柳女士的鼕鼕隊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帶給大江勇氣。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5362" name="Picture 2" descr="C:\Users\USER\Desktop\get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1569720"/>
            <a:ext cx="5284152" cy="481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17280" cy="5106035"/>
          </a:xfrm>
        </p:spPr>
        <p:txBody>
          <a:bodyPr>
            <a:normAutofit fontScale="90000"/>
          </a:bodyPr>
          <a:lstStyle/>
          <a:p>
            <a:r>
              <a:rPr lang="en-US" altLang="zh-TW" sz="4800" dirty="0">
                <a:latin typeface="標楷體" pitchFamily="65" charset="-120"/>
                <a:ea typeface="標楷體" pitchFamily="65" charset="-120"/>
              </a:rPr>
              <a:t>CRPD</a:t>
            </a:r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第四項</a:t>
            </a:r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en-US" altLang="zh-TW" sz="48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800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48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8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尊重差異，接受身心障礙者是人之多元性之一部分與人類之一份子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」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尊重差異，接受建築結構上確有困難無法提供身心障礙者服務的診所，是診所之多元性之一部分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與全體診所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的一份子」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>
                <a:latin typeface="標楷體" pitchFamily="65" charset="-120"/>
                <a:ea typeface="標楷體" pitchFamily="65" charset="-120"/>
              </a:rPr>
            </a:br>
            <a:r>
              <a:rPr lang="zh-TW" altLang="en-US" sz="3100" dirty="0" smtClean="0">
                <a:latin typeface="標楷體" pitchFamily="65" charset="-120"/>
                <a:ea typeface="標楷體" pitchFamily="65" charset="-120"/>
              </a:rPr>
              <a:t>為難較大樓板</a:t>
            </a:r>
            <a:r>
              <a:rPr lang="zh-TW" altLang="en-US" sz="3100" dirty="0">
                <a:latin typeface="標楷體" pitchFamily="65" charset="-120"/>
                <a:ea typeface="標楷體" pitchFamily="65" charset="-120"/>
              </a:rPr>
              <a:t>面積</a:t>
            </a:r>
            <a:r>
              <a:rPr lang="zh-TW" altLang="en-US" sz="3100" dirty="0" smtClean="0">
                <a:latin typeface="標楷體" pitchFamily="65" charset="-120"/>
                <a:ea typeface="標楷體" pitchFamily="65" charset="-120"/>
              </a:rPr>
              <a:t>診所，有助於增加</a:t>
            </a:r>
            <a:r>
              <a:rPr lang="zh-TW" altLang="en-US" sz="3100" dirty="0">
                <a:latin typeface="標楷體" pitchFamily="65" charset="-120"/>
                <a:ea typeface="標楷體" pitchFamily="65" charset="-120"/>
              </a:rPr>
              <a:t>無障礙診所</a:t>
            </a:r>
            <a:r>
              <a:rPr lang="zh-TW" altLang="en-US" sz="3100" dirty="0" smtClean="0">
                <a:latin typeface="標楷體" pitchFamily="65" charset="-120"/>
                <a:ea typeface="標楷體" pitchFamily="65" charset="-120"/>
              </a:rPr>
              <a:t>比例</a:t>
            </a:r>
            <a:r>
              <a:rPr lang="en-US" altLang="zh-TW" sz="3100" dirty="0" smtClean="0">
                <a:latin typeface="標楷體" pitchFamily="65" charset="-120"/>
                <a:ea typeface="標楷體" pitchFamily="65" charset="-120"/>
              </a:rPr>
              <a:t>?</a:t>
            </a:r>
            <a:endParaRPr lang="zh-TW" altLang="en-US" sz="31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0586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2301240"/>
            <a:ext cx="10515600" cy="2529840"/>
          </a:xfrm>
        </p:spPr>
        <p:txBody>
          <a:bodyPr>
            <a:normAutofit fontScale="90000"/>
          </a:bodyPr>
          <a:lstStyle/>
          <a:p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建議衛福部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:</a:t>
            </a:r>
            <a:b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新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設立診所除特殊情況，需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符合進出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無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障礙替代方案，叫人服務與活動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式坡板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為主。已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設立診所，以獎勵方式改善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。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600" dirty="0">
                <a:latin typeface="標楷體" pitchFamily="65" charset="-120"/>
                <a:ea typeface="標楷體" pitchFamily="65" charset="-120"/>
              </a:rPr>
            </a:br>
            <a:r>
              <a:rPr lang="zh-TW" altLang="en-US" sz="3100" dirty="0" smtClean="0">
                <a:latin typeface="標楷體" pitchFamily="65" charset="-120"/>
                <a:ea typeface="標楷體" pitchFamily="65" charset="-120"/>
              </a:rPr>
              <a:t>若不行，應有建築師逐一訪視討論，避免將無法改善聯集列入規範，以維護診所權益。</a:t>
            </a:r>
            <a:r>
              <a:rPr lang="en-US" altLang="zh-TW" sz="31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100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31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100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31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100" dirty="0" smtClean="0">
                <a:latin typeface="標楷體" pitchFamily="65" charset="-120"/>
                <a:ea typeface="標楷體" pitchFamily="65" charset="-120"/>
              </a:rPr>
              <a:t>如果要訂樓板面積大小，考慮爭取以單層樓板面積大於</a:t>
            </a:r>
            <a:r>
              <a:rPr lang="en-US" altLang="zh-TW" sz="3100" dirty="0" smtClean="0">
                <a:latin typeface="標楷體" pitchFamily="65" charset="-120"/>
                <a:ea typeface="標楷體" pitchFamily="65" charset="-120"/>
              </a:rPr>
              <a:t>300</a:t>
            </a:r>
            <a:r>
              <a:rPr lang="zh-TW" altLang="en-US" sz="3100" dirty="0" smtClean="0">
                <a:latin typeface="標楷體" pitchFamily="65" charset="-120"/>
                <a:ea typeface="標楷體" pitchFamily="65" charset="-120"/>
              </a:rPr>
              <a:t>平方公尺計算。</a:t>
            </a:r>
            <a:r>
              <a:rPr lang="en-US" altLang="zh-TW" sz="31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100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3100" dirty="0" smtClean="0">
                <a:latin typeface="標楷體" pitchFamily="65" charset="-120"/>
                <a:ea typeface="標楷體" pitchFamily="65" charset="-120"/>
              </a:rPr>
              <a:t>1000</a:t>
            </a:r>
            <a:r>
              <a:rPr lang="zh-TW" altLang="en-US" sz="3100" dirty="0" smtClean="0">
                <a:latin typeface="標楷體" pitchFamily="65" charset="-120"/>
                <a:ea typeface="標楷體" pitchFamily="65" charset="-120"/>
              </a:rPr>
              <a:t>平方公尺以上的看法</a:t>
            </a:r>
            <a:r>
              <a:rPr lang="en-US" altLang="zh-TW" sz="3100" dirty="0" smtClean="0">
                <a:latin typeface="標楷體" pitchFamily="65" charset="-120"/>
                <a:ea typeface="標楷體" pitchFamily="65" charset="-120"/>
              </a:rPr>
              <a:t>?)</a:t>
            </a:r>
            <a:br>
              <a:rPr lang="en-US" altLang="zh-TW" sz="3100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3100" dirty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100" dirty="0">
                <a:latin typeface="標楷體" pitchFamily="65" charset="-120"/>
                <a:ea typeface="標楷體" pitchFamily="65" charset="-120"/>
              </a:rPr>
            </a:br>
            <a:r>
              <a:rPr lang="zh-TW" altLang="en-US" sz="3100" dirty="0" smtClean="0">
                <a:latin typeface="標楷體" pitchFamily="65" charset="-120"/>
                <a:ea typeface="標楷體" pitchFamily="65" charset="-120"/>
              </a:rPr>
              <a:t>無障礙診所到一定比例，應爭取健保身障部分負擔優待</a:t>
            </a:r>
            <a:r>
              <a:rPr lang="zh-TW" altLang="en-US" sz="3100" dirty="0">
                <a:latin typeface="標楷體" pitchFamily="65" charset="-120"/>
                <a:ea typeface="標楷體" pitchFamily="65" charset="-120"/>
              </a:rPr>
              <a:t>取消</a:t>
            </a:r>
            <a:r>
              <a:rPr lang="zh-TW" altLang="en-US" sz="3100" dirty="0" smtClean="0">
                <a:latin typeface="標楷體" pitchFamily="65" charset="-120"/>
                <a:ea typeface="標楷體" pitchFamily="65" charset="-120"/>
              </a:rPr>
              <a:t>。</a:t>
            </a:r>
            <a:r>
              <a:rPr lang="en-US" altLang="zh-TW" sz="31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100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31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100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3100" dirty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100" dirty="0">
                <a:latin typeface="標楷體" pitchFamily="65" charset="-120"/>
                <a:ea typeface="標楷體" pitchFamily="65" charset="-120"/>
              </a:rPr>
            </a:br>
            <a:r>
              <a:rPr lang="zh-TW" altLang="en-US" sz="3100" dirty="0" smtClean="0">
                <a:latin typeface="標楷體" pitchFamily="65" charset="-120"/>
                <a:ea typeface="標楷體" pitchFamily="65" charset="-120"/>
              </a:rPr>
              <a:t>          報告人：中華民國診所協會全聯會  秘書長  黃致仰</a:t>
            </a:r>
            <a:endParaRPr lang="zh-TW" altLang="en-US" sz="31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1036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憲法增修條文第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條第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項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身心障礙權益保障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法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57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條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既往原則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)</a:t>
            </a:r>
            <a:br>
              <a:rPr lang="en-US" altLang="zh-TW" sz="4000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CRPD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身心障礙者權利公約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行政院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身心障礙者權益推動小組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4123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 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929641"/>
            <a:ext cx="10515600" cy="5160010"/>
          </a:xfrm>
        </p:spPr>
        <p:txBody>
          <a:bodyPr>
            <a:normAutofit/>
          </a:bodyPr>
          <a:lstStyle/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在民國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90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06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06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日的建築技術規則建築設計施工篇，商業類的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B4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，只有規範國際觀光旅館。到了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101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01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日第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38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次修正，將一般觀光旅館與一般旅館納入。規範超過實際的需求，造成資源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閒置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b="1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建築物技術規則建築施工篇第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170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條，公共建築物設置供行動不便設施適用範圍，原本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90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06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06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日之始，並無將便利商店列入。而在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97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03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13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日第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27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次（迄今已達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50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次）修改過程中，便利商店列入辦公服務類的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G3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b="1" dirty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0262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C:\Users\USER\Desktop\5972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" y="365761"/>
            <a:ext cx="5181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5972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961" y="365762"/>
            <a:ext cx="5161722" cy="594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54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 descr="C:\Users\USER\Desktop\5972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" y="396240"/>
            <a:ext cx="515112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5972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6240"/>
            <a:ext cx="516635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48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4" name="Picture 2" descr="C:\Users\USER\Desktop\5972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520" y="701041"/>
            <a:ext cx="7726680" cy="545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22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6386" name="Picture 2" descr="C:\Users\USER\Desktop\597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80" y="381002"/>
            <a:ext cx="4568660" cy="626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USER\Desktop\5972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802" y="381001"/>
            <a:ext cx="5034598" cy="626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2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USER\Desktop\5973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446088"/>
            <a:ext cx="9953626" cy="623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67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194</Words>
  <Application>Microsoft Office PowerPoint</Application>
  <PresentationFormat>自訂</PresentationFormat>
  <Paragraphs>11</Paragraphs>
  <Slides>24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25" baseType="lpstr">
      <vt:lpstr>Office 佈景主題</vt:lpstr>
      <vt:lpstr>PowerPoint 簡報</vt:lpstr>
      <vt:lpstr>PowerPoint 簡報</vt:lpstr>
      <vt:lpstr>憲法增修條文第10條第7項  身心障礙權益保障法57條(既往原則)  CRPD身心障礙者權利公約 行政院身心障礙者權益推動小組</vt:lpstr>
      <vt:lpstr>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若列入公共建築物，因為公共建築物除了公共出入以外，還有部份是公眾避難的場地考量，會有建材與消防、防震等要求與簽證。</vt:lpstr>
      <vt:lpstr>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            〈黑柳女士的鼕鼕隊〉帶給大江勇氣。 </vt:lpstr>
      <vt:lpstr>CRPD第四項，  「尊重差異，接受身心障礙者是人之多元性之一部分與人類之一份子」  「尊重差異，接受建築結構上確有困難無法提供身心障礙者服務的診所，是診所之多元性之一部分與全體診所的一份子」。  為難較大樓板面積診所，有助於增加無障礙診所比例?</vt:lpstr>
      <vt:lpstr>建議衛福部: 新設立診所除特殊情況，需符合進出無障礙替代方案，叫人服務與活動式坡板為主。已設立診所，以獎勵方式改善。  若不行，應有建築師逐一訪視討論，避免將無法改善聯集列入規範，以維護診所權益。  (如果要訂樓板面積大小，考慮爭取以單層樓板面積大於300平方公尺計算。 1000平方公尺以上的看法?)  無障礙診所到一定比例，應爭取健保身障部分負擔優待取消。             報告人：中華民國診所協會全聯會  秘書長  黃致仰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Chih-yang Huang</dc:creator>
  <cp:lastModifiedBy>USER</cp:lastModifiedBy>
  <cp:revision>29</cp:revision>
  <dcterms:created xsi:type="dcterms:W3CDTF">2020-06-11T08:32:55Z</dcterms:created>
  <dcterms:modified xsi:type="dcterms:W3CDTF">2020-06-23T02:03:52Z</dcterms:modified>
</cp:coreProperties>
</file>